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1" r:id="rId3"/>
    <p:sldId id="257" r:id="rId4"/>
    <p:sldId id="258" r:id="rId5"/>
    <p:sldId id="259" r:id="rId6"/>
    <p:sldId id="260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27094"/>
            <a:ext cx="7772400" cy="1470025"/>
          </a:xfrm>
        </p:spPr>
        <p:txBody>
          <a:bodyPr anchor="b" anchorCtr="0"/>
          <a:lstStyle>
            <a:lvl1pPr>
              <a:defRPr sz="5400">
                <a:gradFill>
                  <a:gsLst>
                    <a:gs pos="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5400000" scaled="0"/>
                </a:gradFill>
                <a:effectLst>
                  <a:outerShdw blurRad="50800" dist="25400" dir="5400000" algn="t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1" y="3810000"/>
            <a:ext cx="7770812" cy="1752600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600">
                <a:gradFill>
                  <a:gsLst>
                    <a:gs pos="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5400000" scaled="0"/>
                </a:gra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8F24D-EB19-4AE0-B015-2BEA6D5224F2}" type="datetimeFigureOut">
              <a:rPr lang="en-US" smtClean="0"/>
              <a:t>12/1/2014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" name="Picture 6" descr="CoverGlyph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10025" y="3048000"/>
            <a:ext cx="1123950" cy="77152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738282"/>
            <a:ext cx="7770813" cy="1048870"/>
          </a:xfrm>
          <a:effectLst/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800" b="0" kern="1200">
                <a:solidFill>
                  <a:schemeClr val="tx2"/>
                </a:solidFill>
                <a:effectLst>
                  <a:outerShdw blurRad="38100" dist="12700" algn="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0" y="457200"/>
            <a:ext cx="4572000" cy="3173506"/>
          </a:xfrm>
          <a:ln w="101600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181600"/>
            <a:ext cx="7770813" cy="6858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lnSpc>
                <a:spcPct val="110000"/>
              </a:lnSpc>
              <a:spcBef>
                <a:spcPts val="2000"/>
              </a:spcBef>
              <a:buClr>
                <a:schemeClr val="accent3"/>
              </a:buClr>
              <a:buFont typeface="Wingdings" pitchFamily="2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8F24D-EB19-4AE0-B015-2BEA6D5224F2}" type="datetimeFigureOut">
              <a:rPr lang="en-US" smtClean="0"/>
              <a:t>12/1/2014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D9BD3-E57B-4194-A545-2804EB95D970}" type="slidenum">
              <a:rPr lang="en-US" smtClean="0"/>
              <a:t>‹#›</a:t>
            </a:fld>
            <a:endParaRPr lang="en-US"/>
          </a:p>
        </p:txBody>
      </p:sp>
      <p:pic>
        <p:nvPicPr>
          <p:cNvPr id="11" name="Picture 2" descr="HR-Glyph-R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49040" y="4890247"/>
            <a:ext cx="1645920" cy="170411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  <a:lvl6pPr marL="2286000" indent="-457200">
              <a:defRPr/>
            </a:lvl6pPr>
            <a:lvl7pPr marL="2286000" indent="-457200">
              <a:defRPr/>
            </a:lvl7pPr>
            <a:lvl8pPr marL="2286000" indent="-457200">
              <a:defRPr/>
            </a:lvl8pPr>
            <a:lvl9pPr marL="2286000" indent="-457200">
              <a:defRPr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8F24D-EB19-4AE0-B015-2BEA6D5224F2}" type="datetimeFigureOut">
              <a:rPr lang="en-US" smtClean="0"/>
              <a:t>12/1/2014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D9BD3-E57B-4194-A545-2804EB95D970}" type="slidenum">
              <a:rPr lang="en-US" smtClean="0"/>
              <a:t>‹#›</a:t>
            </a:fld>
            <a:endParaRPr lang="en-US"/>
          </a:p>
        </p:txBody>
      </p:sp>
      <p:pic>
        <p:nvPicPr>
          <p:cNvPr id="10" name="Picture 2" descr="HR-Glyph-R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49040" y="1658992"/>
            <a:ext cx="1645920" cy="170411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62800" y="537882"/>
            <a:ext cx="1524000" cy="5325036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537882"/>
            <a:ext cx="5889812" cy="5325036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8F24D-EB19-4AE0-B015-2BEA6D5224F2}" type="datetimeFigureOut">
              <a:rPr lang="en-US" smtClean="0"/>
              <a:t>12/1/2014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D9BD3-E57B-4194-A545-2804EB95D970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2" descr="HR-Glyph-R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6052928" y="3115195"/>
            <a:ext cx="1645920" cy="170411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8F24D-EB19-4AE0-B015-2BEA6D5224F2}" type="datetimeFigureOut">
              <a:rPr lang="en-US" smtClean="0"/>
              <a:t>12/1/2014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D9BD3-E57B-4194-A545-2804EB95D970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2" descr="HR-Glyph-R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49040" y="1658992"/>
            <a:ext cx="1645920" cy="170411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626440"/>
            <a:ext cx="7770813" cy="1472184"/>
          </a:xfrm>
        </p:spPr>
        <p:txBody>
          <a:bodyPr anchor="b" anchorCtr="0"/>
          <a:lstStyle>
            <a:lvl1pPr algn="ctr">
              <a:defRPr sz="5400" b="0" i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3813048"/>
            <a:ext cx="7770813" cy="1755648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16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8F24D-EB19-4AE0-B015-2BEA6D5224F2}" type="datetimeFigureOut">
              <a:rPr lang="en-US" smtClean="0"/>
              <a:t>12/1/2014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D9BD3-E57B-4194-A545-2804EB95D970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Glyph-SectionHead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38600" y="3174066"/>
            <a:ext cx="1066800" cy="5905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209801"/>
            <a:ext cx="3657600" cy="36576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461963">
              <a:defRPr sz="1800"/>
            </a:lvl6pPr>
            <a:lvl7pPr marL="2290763" indent="-461963">
              <a:defRPr sz="1800"/>
            </a:lvl7pPr>
            <a:lvl8pPr marL="2290763" indent="-461963">
              <a:defRPr sz="1800"/>
            </a:lvl8pPr>
            <a:lvl9pPr marL="2290763" indent="-461963"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</a:p>
          <a:p>
            <a:pPr lvl="4"/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2209801"/>
            <a:ext cx="3657600" cy="36576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461963">
              <a:defRPr sz="1800"/>
            </a:lvl6pPr>
            <a:lvl7pPr marL="2290763" indent="-461963">
              <a:defRPr sz="1800"/>
            </a:lvl7pPr>
            <a:lvl8pPr marL="2290763" indent="-461963">
              <a:defRPr sz="1800"/>
            </a:lvl8pPr>
            <a:lvl9pPr marL="2290763" indent="-461963"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8F24D-EB19-4AE0-B015-2BEA6D5224F2}" type="datetimeFigureOut">
              <a:rPr lang="en-US" smtClean="0"/>
              <a:t>12/1/2014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D9BD3-E57B-4194-A545-2804EB95D970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2" descr="HR-Glyph-R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49040" y="1658992"/>
            <a:ext cx="1645920" cy="170411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027238"/>
            <a:ext cx="3657600" cy="639762"/>
          </a:xfrm>
        </p:spPr>
        <p:txBody>
          <a:bodyPr anchor="ctr" anchorCtr="0"/>
          <a:lstStyle>
            <a:lvl1pPr marL="0" indent="0" algn="ctr">
              <a:spcBef>
                <a:spcPts val="300"/>
              </a:spcBef>
              <a:buNone/>
              <a:defRPr sz="24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2819400"/>
            <a:ext cx="3657600" cy="30480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461963">
              <a:defRPr sz="1600"/>
            </a:lvl6pPr>
            <a:lvl7pPr marL="2290763" indent="-461963">
              <a:defRPr sz="1600"/>
            </a:lvl7pPr>
            <a:lvl8pPr marL="2290763" indent="-461963">
              <a:defRPr sz="1600"/>
            </a:lvl8pPr>
            <a:lvl9pPr marL="2290763" indent="-461963"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2027238"/>
            <a:ext cx="3657600" cy="639762"/>
          </a:xfrm>
        </p:spPr>
        <p:txBody>
          <a:bodyPr anchor="ctr" anchorCtr="0"/>
          <a:lstStyle>
            <a:lvl1pPr marL="0" indent="0" algn="ctr">
              <a:spcBef>
                <a:spcPts val="300"/>
              </a:spcBef>
              <a:buNone/>
              <a:defRPr sz="24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00600" y="2819400"/>
            <a:ext cx="3657600" cy="30480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461963">
              <a:defRPr sz="1600"/>
            </a:lvl6pPr>
            <a:lvl7pPr marL="2290763" indent="-461963">
              <a:defRPr sz="1600"/>
            </a:lvl7pPr>
            <a:lvl8pPr marL="2290763" indent="-461963">
              <a:defRPr sz="1600"/>
            </a:lvl8pPr>
            <a:lvl9pPr marL="2290763" indent="-461963"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8F24D-EB19-4AE0-B015-2BEA6D5224F2}" type="datetimeFigureOut">
              <a:rPr lang="en-US" smtClean="0"/>
              <a:t>12/1/2014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D9BD3-E57B-4194-A545-2804EB95D970}" type="slidenum">
              <a:rPr lang="en-US" smtClean="0"/>
              <a:t>‹#›</a:t>
            </a:fld>
            <a:endParaRPr lang="en-US"/>
          </a:p>
        </p:txBody>
      </p:sp>
      <p:pic>
        <p:nvPicPr>
          <p:cNvPr id="11" name="Picture 2" descr="HR-Glyph-R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49040" y="1658992"/>
            <a:ext cx="1645920" cy="170411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8F24D-EB19-4AE0-B015-2BEA6D5224F2}" type="datetimeFigureOut">
              <a:rPr lang="en-US" smtClean="0"/>
              <a:t>12/1/2014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D9BD3-E57B-4194-A545-2804EB95D970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2" descr="HR-Glyph-R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49040" y="1658992"/>
            <a:ext cx="1645920" cy="170411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8F24D-EB19-4AE0-B015-2BEA6D5224F2}" type="datetimeFigureOut">
              <a:rPr lang="en-US" smtClean="0"/>
              <a:t>12/1/2014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D9BD3-E57B-4194-A545-2804EB95D97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8906" y="914400"/>
            <a:ext cx="3657600" cy="1162050"/>
          </a:xfrm>
        </p:spPr>
        <p:txBody>
          <a:bodyPr anchor="b"/>
          <a:lstStyle>
            <a:lvl1pPr algn="ctr">
              <a:defRPr sz="3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96118" y="457199"/>
            <a:ext cx="3657600" cy="5410201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 marL="2290763" indent="-461963">
              <a:tabLst/>
              <a:defRPr sz="2000"/>
            </a:lvl6pPr>
            <a:lvl7pPr marL="2290763" indent="-461963">
              <a:tabLst/>
              <a:defRPr sz="2000"/>
            </a:lvl7pPr>
            <a:lvl8pPr marL="2290763" indent="-461963">
              <a:tabLst/>
              <a:defRPr sz="2000"/>
            </a:lvl8pPr>
            <a:lvl9pPr marL="2290763" indent="-461963">
              <a:tabLst/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8906" y="2590799"/>
            <a:ext cx="3657600" cy="2895601"/>
          </a:xfrm>
        </p:spPr>
        <p:txBody>
          <a:bodyPr>
            <a:normAutofit/>
          </a:bodyPr>
          <a:lstStyle>
            <a:lvl1pPr marL="0" indent="0" algn="ctr">
              <a:lnSpc>
                <a:spcPct val="110000"/>
              </a:lnSpc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8F24D-EB19-4AE0-B015-2BEA6D5224F2}" type="datetimeFigureOut">
              <a:rPr lang="en-US" smtClean="0"/>
              <a:t>12/1/2014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D9BD3-E57B-4194-A545-2804EB95D970}" type="slidenum">
              <a:rPr lang="en-US" smtClean="0"/>
              <a:t>‹#›</a:t>
            </a:fld>
            <a:endParaRPr lang="en-US"/>
          </a:p>
        </p:txBody>
      </p:sp>
      <p:pic>
        <p:nvPicPr>
          <p:cNvPr id="10" name="Picture 2" descr="HR-Glyph-R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64746" y="2286000"/>
            <a:ext cx="1645920" cy="170411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99013" y="914400"/>
            <a:ext cx="3657600" cy="1161288"/>
          </a:xfrm>
          <a:effectLst/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800" b="0" kern="1200">
                <a:solidFill>
                  <a:schemeClr val="tx2"/>
                </a:solidFill>
                <a:effectLst>
                  <a:outerShdw blurRad="38100" dist="12700" algn="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58906" y="457200"/>
            <a:ext cx="3657600" cy="5413248"/>
          </a:xfrm>
          <a:ln w="101600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99013" y="2587752"/>
            <a:ext cx="3657600" cy="2898648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Bef>
                <a:spcPts val="600"/>
              </a:spcBef>
              <a:buNone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lnSpc>
                <a:spcPct val="110000"/>
              </a:lnSpc>
              <a:spcBef>
                <a:spcPts val="2000"/>
              </a:spcBef>
              <a:buClr>
                <a:schemeClr val="accent3"/>
              </a:buClr>
              <a:buFont typeface="Wingdings" pitchFamily="2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8F24D-EB19-4AE0-B015-2BEA6D5224F2}" type="datetimeFigureOut">
              <a:rPr lang="en-US" smtClean="0"/>
              <a:t>12/1/2014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D9BD3-E57B-4194-A545-2804EB95D970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2" descr="HR-Glyph-R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04853" y="2286000"/>
            <a:ext cx="1645920" cy="170411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05300" y="6289115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0D9BD3-E57B-4194-A545-2804EB95D970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0" y="67236"/>
            <a:ext cx="7770813" cy="1371600"/>
          </a:xfrm>
          <a:prstGeom prst="rect">
            <a:avLst/>
          </a:prstGeom>
          <a:effectLst/>
        </p:spPr>
        <p:txBody>
          <a:bodyPr vert="horz" lIns="91440" tIns="45720" rIns="91440" bIns="45720" rtlCol="0" anchor="ctr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9800"/>
            <a:ext cx="7770813" cy="3657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00800" y="6289115"/>
            <a:ext cx="237564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78F24D-EB19-4AE0-B015-2BEA6D5224F2}" type="datetimeFigureOut">
              <a:rPr lang="en-US" smtClean="0"/>
              <a:t>12/1/2014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9624" y="6289115"/>
            <a:ext cx="315557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5000" kern="1200">
          <a:solidFill>
            <a:schemeClr val="tx2"/>
          </a:solidFill>
          <a:effectLst>
            <a:outerShdw blurRad="38100" dist="12700" algn="l" rotWithShape="0">
              <a:prstClr val="black">
                <a:alpha val="40000"/>
              </a:prstClr>
            </a:outerShdw>
          </a:effectLst>
          <a:latin typeface="+mj-lt"/>
          <a:ea typeface="+mj-ea"/>
          <a:cs typeface="+mj-cs"/>
        </a:defRPr>
      </a:lvl1pPr>
    </p:titleStyle>
    <p:bodyStyle>
      <a:lvl1pPr marL="457200" indent="-457200" algn="l" defTabSz="914400" rtl="0" eaLnBrk="1" latinLnBrk="0" hangingPunct="1">
        <a:spcBef>
          <a:spcPts val="2000"/>
        </a:spcBef>
        <a:buClr>
          <a:schemeClr val="accent3"/>
        </a:buClr>
        <a:buFont typeface="Wingdings" pitchFamily="2" charset="2"/>
        <a:buChar char="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600"/>
        </a:spcBef>
        <a:buClr>
          <a:schemeClr val="accent3">
            <a:lumMod val="50000"/>
          </a:schemeClr>
        </a:buClr>
        <a:buFont typeface="Wingdings" pitchFamily="2" charset="2"/>
        <a:buChar char="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457200" algn="l" defTabSz="914400" rtl="0" eaLnBrk="1" latinLnBrk="0" hangingPunct="1">
        <a:spcBef>
          <a:spcPts val="600"/>
        </a:spcBef>
        <a:buClr>
          <a:schemeClr val="accent3"/>
        </a:buClr>
        <a:buFont typeface="Wingdings" pitchFamily="2" charset="2"/>
        <a:buChar char="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457200" algn="l" defTabSz="914400" rtl="0" eaLnBrk="1" latinLnBrk="0" hangingPunct="1">
        <a:spcBef>
          <a:spcPts val="600"/>
        </a:spcBef>
        <a:buClr>
          <a:schemeClr val="accent3">
            <a:lumMod val="50000"/>
          </a:schemeClr>
        </a:buClr>
        <a:buFont typeface="Wingdings" pitchFamily="2" charset="2"/>
        <a:buChar char="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457200" algn="l" defTabSz="914400" rtl="0" eaLnBrk="1" latinLnBrk="0" hangingPunct="1">
        <a:spcBef>
          <a:spcPts val="600"/>
        </a:spcBef>
        <a:buClr>
          <a:schemeClr val="accent3"/>
        </a:buClr>
        <a:buFont typeface="Wingdings" pitchFamily="2" charset="2"/>
        <a:buChar char=""/>
        <a:defRPr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461963" algn="l" defTabSz="914400" rtl="0" eaLnBrk="1" latinLnBrk="0" hangingPunct="1">
        <a:spcBef>
          <a:spcPct val="20000"/>
        </a:spcBef>
        <a:buClr>
          <a:schemeClr val="accent3">
            <a:lumMod val="50000"/>
          </a:schemeClr>
        </a:buClr>
        <a:buFont typeface="Wingdings" pitchFamily="2" charset="2"/>
        <a:buChar char="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3205163" indent="-461963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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657600" indent="-461963" algn="l" defTabSz="914400" rtl="0" eaLnBrk="1" latinLnBrk="0" hangingPunct="1">
        <a:spcBef>
          <a:spcPct val="20000"/>
        </a:spcBef>
        <a:buClr>
          <a:schemeClr val="accent3">
            <a:lumMod val="50000"/>
          </a:schemeClr>
        </a:buClr>
        <a:buFont typeface="Wingdings" pitchFamily="2" charset="2"/>
        <a:buChar char="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4119563" indent="-461963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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1"/>
                </a:solidFill>
              </a:rPr>
              <a:t>Newton’s Second Law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A7EA52"/>
                </a:solidFill>
              </a:rPr>
              <a:t>By: </a:t>
            </a:r>
            <a:r>
              <a:rPr lang="en-US" dirty="0" err="1" smtClean="0">
                <a:solidFill>
                  <a:srgbClr val="A7EA52"/>
                </a:solidFill>
              </a:rPr>
              <a:t>Tessel</a:t>
            </a:r>
            <a:r>
              <a:rPr lang="en-US" dirty="0" smtClean="0">
                <a:solidFill>
                  <a:srgbClr val="A7EA52"/>
                </a:solidFill>
              </a:rPr>
              <a:t> </a:t>
            </a:r>
            <a:r>
              <a:rPr lang="en-US" dirty="0" err="1" smtClean="0">
                <a:solidFill>
                  <a:srgbClr val="A7EA52"/>
                </a:solidFill>
              </a:rPr>
              <a:t>Pluym</a:t>
            </a:r>
            <a:r>
              <a:rPr lang="en-US" dirty="0" smtClean="0">
                <a:solidFill>
                  <a:srgbClr val="A7EA52"/>
                </a:solidFill>
              </a:rPr>
              <a:t>, Jake </a:t>
            </a:r>
            <a:r>
              <a:rPr lang="en-US" dirty="0" err="1" smtClean="0">
                <a:solidFill>
                  <a:srgbClr val="A7EA52"/>
                </a:solidFill>
              </a:rPr>
              <a:t>Rampulla</a:t>
            </a:r>
            <a:r>
              <a:rPr lang="en-US" dirty="0" smtClean="0">
                <a:solidFill>
                  <a:srgbClr val="A7EA52"/>
                </a:solidFill>
              </a:rPr>
              <a:t>, Britton Smith, and Jeremy Friedman</a:t>
            </a:r>
            <a:endParaRPr lang="en-US" dirty="0">
              <a:solidFill>
                <a:srgbClr val="A7EA5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97567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Notes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b="1" dirty="0" smtClean="0">
                <a:solidFill>
                  <a:schemeClr val="accent3"/>
                </a:solidFill>
              </a:rPr>
              <a:t>We encourage that you write down the bullet points on the screen into your foldable.</a:t>
            </a:r>
            <a:endParaRPr lang="en-US" sz="2000" b="1" dirty="0">
              <a:solidFill>
                <a:schemeClr val="accent3"/>
              </a:solidFill>
            </a:endParaRPr>
          </a:p>
        </p:txBody>
      </p:sp>
      <p:pic>
        <p:nvPicPr>
          <p:cNvPr id="4098" name="Picture 2" descr="Notepad, Editor, Pencil, Document, Write, Paper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2527" y="3289912"/>
            <a:ext cx="3359727" cy="3076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51550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Shopping Cart, Shopping, Cart, Ecommerce, E-Commerc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0405" y="858982"/>
            <a:ext cx="5572125" cy="6096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713"/>
            <a:ext cx="7770813" cy="1371600"/>
          </a:xfrm>
        </p:spPr>
        <p:txBody>
          <a:bodyPr/>
          <a:lstStyle/>
          <a:p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Explanation</a:t>
            </a:r>
            <a:endParaRPr lang="en-US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3281" y="1931815"/>
            <a:ext cx="7770813" cy="3657600"/>
          </a:xfrm>
          <a:ln>
            <a:noFill/>
          </a:ln>
        </p:spPr>
        <p:txBody>
          <a:bodyPr>
            <a:normAutofit/>
          </a:bodyPr>
          <a:lstStyle/>
          <a:p>
            <a:r>
              <a:rPr lang="en-US" sz="2000" b="1" dirty="0" smtClean="0">
                <a:solidFill>
                  <a:schemeClr val="accent3"/>
                </a:solidFill>
              </a:rPr>
              <a:t>Newton’s Second Law of Motion states that an object will accelerate in the direction which the applied force is going.</a:t>
            </a:r>
          </a:p>
          <a:p>
            <a:r>
              <a:rPr lang="en-US" sz="2000" b="1" dirty="0" smtClean="0">
                <a:solidFill>
                  <a:schemeClr val="accent3"/>
                </a:solidFill>
              </a:rPr>
              <a:t>The formula for the Second Law is: A=F/M</a:t>
            </a:r>
          </a:p>
          <a:p>
            <a:r>
              <a:rPr lang="en-US" sz="2000" b="1" dirty="0" smtClean="0">
                <a:solidFill>
                  <a:schemeClr val="accent3"/>
                </a:solidFill>
              </a:rPr>
              <a:t>Newton’s Second Law of Motion explains how changes in motion can be calculated.</a:t>
            </a:r>
          </a:p>
          <a:p>
            <a:r>
              <a:rPr lang="en-US" sz="2000" b="1" dirty="0" smtClean="0">
                <a:solidFill>
                  <a:schemeClr val="accent3"/>
                </a:solidFill>
              </a:rPr>
              <a:t>If you push a shopping cart forward, it will go </a:t>
            </a:r>
            <a:r>
              <a:rPr lang="en-US" sz="2000" b="1" dirty="0" smtClean="0">
                <a:solidFill>
                  <a:schemeClr val="accent3"/>
                </a:solidFill>
              </a:rPr>
              <a:t>forward.</a:t>
            </a:r>
            <a:endParaRPr lang="en-US" sz="2000" b="1" dirty="0" smtClean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403795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Soccer, Player, Football, Ball, Sport, Goa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9866" y="909482"/>
            <a:ext cx="4229100" cy="6096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The Second Law in Sports</a:t>
            </a:r>
            <a:endParaRPr lang="en-US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b="1" dirty="0" smtClean="0">
                <a:solidFill>
                  <a:srgbClr val="A7EA52"/>
                </a:solidFill>
              </a:rPr>
              <a:t>When you kick a ball, it will travel in the direction in which you apply the force. </a:t>
            </a:r>
          </a:p>
          <a:p>
            <a:r>
              <a:rPr lang="en-US" sz="2000" b="1" dirty="0" smtClean="0">
                <a:solidFill>
                  <a:srgbClr val="A7EA52"/>
                </a:solidFill>
              </a:rPr>
              <a:t>If you kick the ball forward, it will go forward. </a:t>
            </a:r>
          </a:p>
          <a:p>
            <a:r>
              <a:rPr lang="en-US" sz="2000" b="1" dirty="0" smtClean="0">
                <a:solidFill>
                  <a:srgbClr val="A7EA52"/>
                </a:solidFill>
              </a:rPr>
              <a:t>Because the law states that an object will travel in the direction the force is applied, the ball will not go backwards when kicked forwards.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42026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8" name="Picture 6" descr="Ball, Sphere, Globe, Bullet, Scoop, Bowl, Marble, Re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2593" y="1066799"/>
            <a:ext cx="6096000" cy="5791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Marble Experiment </a:t>
            </a:r>
            <a:endParaRPr lang="en-US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sz="2000" b="1" dirty="0" smtClean="0">
              <a:solidFill>
                <a:schemeClr val="accent3"/>
              </a:solidFill>
            </a:endParaRPr>
          </a:p>
          <a:p>
            <a:r>
              <a:rPr lang="en-US" sz="2000" b="1" dirty="0" smtClean="0">
                <a:solidFill>
                  <a:schemeClr val="accent3"/>
                </a:solidFill>
              </a:rPr>
              <a:t>A </a:t>
            </a:r>
            <a:r>
              <a:rPr lang="en-US" sz="2000" b="1" dirty="0" smtClean="0">
                <a:solidFill>
                  <a:schemeClr val="accent3"/>
                </a:solidFill>
              </a:rPr>
              <a:t>marble pushed up the rulers will continue going up the ramp until gravity pulls it back </a:t>
            </a:r>
            <a:r>
              <a:rPr lang="en-US" sz="2000" b="1" dirty="0" smtClean="0">
                <a:solidFill>
                  <a:schemeClr val="accent3"/>
                </a:solidFill>
              </a:rPr>
              <a:t>down.</a:t>
            </a:r>
          </a:p>
          <a:p>
            <a:r>
              <a:rPr lang="en-US" sz="2000" b="1" dirty="0" smtClean="0">
                <a:solidFill>
                  <a:schemeClr val="accent3"/>
                </a:solidFill>
              </a:rPr>
              <a:t>This marble goes up the ramp with an upward push, as the second law states, the ball travels in that same upward direction that the force is applied in.</a:t>
            </a:r>
            <a:endParaRPr lang="en-US" sz="2000" b="1" dirty="0" smtClean="0">
              <a:solidFill>
                <a:schemeClr val="accent3"/>
              </a:solidFill>
            </a:endParaRP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322394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Citation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sz="2000" b="1" dirty="0">
                <a:solidFill>
                  <a:schemeClr val="accent3"/>
                </a:solidFill>
              </a:rPr>
              <a:t>Biggs, Feather, et al. </a:t>
            </a:r>
            <a:r>
              <a:rPr lang="en-GB" sz="2000" b="1" u="sng" dirty="0">
                <a:solidFill>
                  <a:schemeClr val="accent3"/>
                </a:solidFill>
              </a:rPr>
              <a:t>Glencoe Science Level Blue. </a:t>
            </a:r>
            <a:r>
              <a:rPr lang="en-GB" sz="2000" b="1" dirty="0">
                <a:solidFill>
                  <a:schemeClr val="accent3"/>
                </a:solidFill>
              </a:rPr>
              <a:t>Columbus: McGraw-Hill, 2008</a:t>
            </a:r>
            <a:r>
              <a:rPr lang="en-GB" sz="2000" b="1" dirty="0" smtClean="0">
                <a:solidFill>
                  <a:schemeClr val="accent3"/>
                </a:solidFill>
              </a:rPr>
              <a:t>.</a:t>
            </a:r>
          </a:p>
          <a:p>
            <a:r>
              <a:rPr lang="en-GB" sz="2000" b="1" dirty="0">
                <a:solidFill>
                  <a:schemeClr val="accent3"/>
                </a:solidFill>
              </a:rPr>
              <a:t>http://pixabay.com/en/ball-sphere-globe-bullet-scoop-149686</a:t>
            </a:r>
            <a:r>
              <a:rPr lang="en-GB" sz="2000" b="1" dirty="0" smtClean="0">
                <a:solidFill>
                  <a:schemeClr val="accent3"/>
                </a:solidFill>
              </a:rPr>
              <a:t>/</a:t>
            </a:r>
          </a:p>
          <a:p>
            <a:r>
              <a:rPr lang="en-GB" sz="2000" b="1" dirty="0">
                <a:solidFill>
                  <a:schemeClr val="accent3"/>
                </a:solidFill>
              </a:rPr>
              <a:t>http://pixabay.com/en/soccer-player-football-ball-sport-311639</a:t>
            </a:r>
            <a:r>
              <a:rPr lang="en-GB" sz="2000" b="1" dirty="0" smtClean="0">
                <a:solidFill>
                  <a:schemeClr val="accent3"/>
                </a:solidFill>
              </a:rPr>
              <a:t>/</a:t>
            </a:r>
          </a:p>
          <a:p>
            <a:r>
              <a:rPr lang="en-GB" sz="2000" b="1" dirty="0">
                <a:solidFill>
                  <a:schemeClr val="accent3"/>
                </a:solidFill>
              </a:rPr>
              <a:t>http://pixabay.com/en/shopping-cart-shopping-cart-152462</a:t>
            </a:r>
            <a:r>
              <a:rPr lang="en-GB" sz="2000" b="1" dirty="0" smtClean="0">
                <a:solidFill>
                  <a:schemeClr val="accent3"/>
                </a:solidFill>
              </a:rPr>
              <a:t>/</a:t>
            </a:r>
          </a:p>
          <a:p>
            <a:r>
              <a:rPr lang="en-GB" sz="2000" dirty="0">
                <a:solidFill>
                  <a:schemeClr val="accent3"/>
                </a:solidFill>
              </a:rPr>
              <a:t>http://pixabay.com/en/notepad-editor-pencil-document-97841/</a:t>
            </a:r>
            <a:endParaRPr lang="en-GB" sz="2000" dirty="0" smtClean="0">
              <a:solidFill>
                <a:schemeClr val="accent3"/>
              </a:solidFill>
            </a:endParaRPr>
          </a:p>
          <a:p>
            <a:endParaRPr lang="en-GB" sz="2000" dirty="0">
              <a:solidFill>
                <a:schemeClr val="accent3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950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theme/theme1.xml><?xml version="1.0" encoding="utf-8"?>
<a:theme xmlns:a="http://schemas.openxmlformats.org/drawingml/2006/main" name="Folio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Folio">
      <a:majorFont>
        <a:latin typeface="Calisto MT"/>
        <a:ea typeface=""/>
        <a:cs typeface=""/>
        <a:font script="Jpan" typeface="ＭＳ 明朝"/>
        <a:font script="Hans" typeface="宋体"/>
        <a:font script="Hant" typeface="新細明體"/>
      </a:majorFont>
      <a:minorFont>
        <a:latin typeface="Calisto MT"/>
        <a:ea typeface=""/>
        <a:cs typeface=""/>
        <a:font script="Jpan" typeface="ＭＳ 明朝"/>
        <a:font script="Hans" typeface="宋体"/>
        <a:font script="Hant" typeface="新細明體"/>
      </a:minorFont>
    </a:fontScheme>
    <a:fmtScheme name="Folio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350000"/>
                <a:lumMod val="11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40000"/>
                <a:satMod val="120000"/>
              </a:schemeClr>
              <a:schemeClr val="phClr">
                <a:tint val="70000"/>
                <a:satMod val="300000"/>
                <a:lumMod val="110000"/>
              </a:schemeClr>
            </a:duotone>
          </a:blip>
          <a:tile tx="0" ty="0" sx="50000" sy="50000" flip="none" algn="tl"/>
        </a:blip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8100" dist="25400" dir="5400000" algn="br" rotWithShape="0">
              <a:srgbClr val="000000">
                <a:alpha val="50000"/>
              </a:srgbClr>
            </a:outerShdw>
          </a:effectLst>
        </a:effectStyle>
        <a:effectStyle>
          <a:effectLst>
            <a:innerShdw blurRad="190500" dist="25400">
              <a:srgbClr val="000000">
                <a:alpha val="50000"/>
              </a:srgbClr>
            </a:innerShdw>
          </a:effectLst>
        </a:effectStyle>
      </a:effectStyleLst>
      <a:bgFillStyleLst>
        <a:blipFill rotWithShape="1">
          <a:blip xmlns:r="http://schemas.openxmlformats.org/officeDocument/2006/relationships" r:embed="rId3">
            <a:duotone>
              <a:schemeClr val="phClr">
                <a:shade val="10000"/>
                <a:satMod val="125000"/>
              </a:schemeClr>
              <a:schemeClr val="phClr">
                <a:tint val="70000"/>
                <a:satMod val="350000"/>
                <a:lumMod val="110000"/>
              </a:schemeClr>
            </a:duotone>
          </a:blip>
          <a:stretch/>
        </a:blipFill>
        <a:blipFill rotWithShape="1">
          <a:blip xmlns:r="http://schemas.openxmlformats.org/officeDocument/2006/relationships" r:embed="rId4">
            <a:duotone>
              <a:schemeClr val="phClr">
                <a:shade val="10000"/>
                <a:satMod val="125000"/>
              </a:schemeClr>
              <a:schemeClr val="phClr">
                <a:tint val="70000"/>
                <a:satMod val="350000"/>
                <a:lumMod val="110000"/>
              </a:schemeClr>
            </a:duotone>
          </a:blip>
          <a:stretch/>
        </a:blipFill>
        <a:blipFill rotWithShape="1">
          <a:blip xmlns:r="http://schemas.openxmlformats.org/officeDocument/2006/relationships" r:embed="rId5">
            <a:duotone>
              <a:schemeClr val="phClr">
                <a:shade val="3000"/>
                <a:lumMod val="10000"/>
              </a:schemeClr>
              <a:schemeClr val="phClr">
                <a:tint val="91000"/>
                <a:satMod val="500000"/>
                <a:lumMod val="125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Folio.thmx</Template>
  <TotalTime>367</TotalTime>
  <Words>243</Words>
  <Application>Microsoft Office PowerPoint</Application>
  <PresentationFormat>On-screen Show (4:3)</PresentationFormat>
  <Paragraphs>23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Folio</vt:lpstr>
      <vt:lpstr>Newton’s Second Law</vt:lpstr>
      <vt:lpstr>Notes</vt:lpstr>
      <vt:lpstr>Explanation</vt:lpstr>
      <vt:lpstr>The Second Law in Sports</vt:lpstr>
      <vt:lpstr>Marble Experiment </vt:lpstr>
      <vt:lpstr>Citation</vt:lpstr>
    </vt:vector>
  </TitlesOfParts>
  <Company>ACS International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Newton’s Second Law</dc:title>
  <dc:creator>Systems Administrator</dc:creator>
  <cp:lastModifiedBy>alisafr@yahoo.com</cp:lastModifiedBy>
  <cp:revision>14</cp:revision>
  <cp:lastPrinted>2014-12-01T10:52:21Z</cp:lastPrinted>
  <dcterms:created xsi:type="dcterms:W3CDTF">2014-12-01T10:22:57Z</dcterms:created>
  <dcterms:modified xsi:type="dcterms:W3CDTF">2014-12-01T22:06:24Z</dcterms:modified>
</cp:coreProperties>
</file>